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62" r:id="rId3"/>
    <p:sldId id="259" r:id="rId4"/>
    <p:sldId id="257" r:id="rId5"/>
    <p:sldId id="258" r:id="rId6"/>
    <p:sldId id="265" r:id="rId7"/>
    <p:sldId id="263" r:id="rId8"/>
    <p:sldId id="264" r:id="rId9"/>
    <p:sldId id="266" r:id="rId10"/>
  </p:sldIdLst>
  <p:sldSz cx="10080625" cy="7561263"/>
  <p:notesSz cx="6858000" cy="9144000"/>
  <p:defaultTextStyle>
    <a:defPPr>
      <a:defRPr lang="fr-FR"/>
    </a:defPPr>
    <a:lvl1pPr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503238" indent="-460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1006475" indent="-92075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511300" indent="-139700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2014538" indent="-185738" algn="l" defTabSz="1006475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8B00"/>
    <a:srgbClr val="B86125"/>
    <a:srgbClr val="C4D600"/>
    <a:srgbClr val="8E9FBC"/>
    <a:srgbClr val="EAAA00"/>
    <a:srgbClr val="AF272F"/>
    <a:srgbClr val="C70008"/>
    <a:srgbClr val="E1009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438" y="-84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803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5FE5806B-C5B9-4DED-A441-E685061B6746}" type="datetimeFigureOut">
              <a:rPr lang="fr-FR"/>
              <a:pPr/>
              <a:t>06/12/2017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8035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B179AA40-2199-4179-A289-42B59ED06F0A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235940" y="7287469"/>
            <a:ext cx="1426673" cy="153888"/>
          </a:xfrm>
          <a:prstGeom prst="rect">
            <a:avLst/>
          </a:prstGeom>
          <a:noFill/>
        </p:spPr>
        <p:txBody>
          <a:bodyPr wrap="none" lIns="0" tIns="0" rIns="0" bIns="0" anchor="ctr">
            <a:spAutoFit/>
          </a:bodyPr>
          <a:lstStyle/>
          <a:p>
            <a:pPr algn="r"/>
            <a:r>
              <a:rPr lang="fr-FR" sz="1000" dirty="0" smtClean="0">
                <a:solidFill>
                  <a:srgbClr val="ED8B00"/>
                </a:solidFill>
                <a:cs typeface="Arial" pitchFamily="34" charset="0"/>
              </a:rPr>
              <a:t>Xavier WOJTASZAK       </a:t>
            </a:r>
            <a:endParaRPr lang="fr-FR" sz="1000" dirty="0">
              <a:solidFill>
                <a:srgbClr val="ED8B00"/>
              </a:solidFill>
              <a:cs typeface="Arial" pitchFamily="34" charset="0"/>
            </a:endParaRPr>
          </a:p>
        </p:txBody>
      </p:sp>
      <p:pic>
        <p:nvPicPr>
          <p:cNvPr id="6" name="Picture 1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38425" cy="15113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Image 10" descr="pn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9700" y="5903913"/>
            <a:ext cx="1079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4000" y="2160000"/>
            <a:ext cx="9072562" cy="1263600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algn="ctr" defTabSz="1006475" rtl="0" fontAlgn="base">
              <a:spcBef>
                <a:spcPct val="0"/>
              </a:spcBef>
              <a:spcAft>
                <a:spcPct val="0"/>
              </a:spcAft>
              <a:defRPr lang="fr-FR" sz="4800" b="1" kern="1200" dirty="0" smtClean="0">
                <a:solidFill>
                  <a:srgbClr val="ED8B00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04000" y="3780000"/>
            <a:ext cx="9072000" cy="1080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 sz="2800" b="0" i="1">
                <a:solidFill>
                  <a:schemeClr val="tx1"/>
                </a:solidFill>
              </a:defRPr>
            </a:lvl1pPr>
            <a:lvl2pPr marL="504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60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20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2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necteur droit 10"/>
          <p:cNvSpPr>
            <a:spLocks noChangeShapeType="1"/>
          </p:cNvSpPr>
          <p:nvPr/>
        </p:nvSpPr>
        <p:spPr bwMode="auto">
          <a:xfrm>
            <a:off x="596900" y="0"/>
            <a:ext cx="0" cy="942975"/>
          </a:xfrm>
          <a:prstGeom prst="line">
            <a:avLst/>
          </a:prstGeom>
          <a:noFill/>
          <a:ln w="19050">
            <a:solidFill>
              <a:srgbClr val="ED8B00"/>
            </a:solidFill>
            <a:round/>
            <a:headEnd/>
            <a:tailEnd/>
          </a:ln>
        </p:spPr>
        <p:txBody>
          <a:bodyPr lIns="9000" tIns="9000" rIns="9000" bIns="9000"/>
          <a:lstStyle/>
          <a:p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720000" y="1440000"/>
            <a:ext cx="9180000" cy="5400000"/>
          </a:xfrm>
          <a:prstGeom prst="rect">
            <a:avLst/>
          </a:prstGeom>
        </p:spPr>
        <p:txBody>
          <a:bodyPr/>
          <a:lstStyle>
            <a:lvl1pPr>
              <a:buClr>
                <a:srgbClr val="ED8B00"/>
              </a:buClr>
              <a:buFont typeface="Arial" pitchFamily="34" charset="0"/>
              <a:buChar char="●"/>
              <a:defRPr lang="fr-FR" sz="2400" b="1" i="0" u="none" strike="noStrike" kern="1200" dirty="0" smtClean="0">
                <a:ln>
                  <a:noFill/>
                </a:ln>
                <a:solidFill>
                  <a:srgbClr val="ED8B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>
              <a:buClr>
                <a:srgbClr val="ED8B00"/>
              </a:buClr>
              <a:defRPr lang="fr-FR" sz="2200" b="0" i="0" u="none" strike="noStrike" kern="1200" baseline="0" dirty="0" smtClean="0">
                <a:ln>
                  <a:noFill/>
                </a:ln>
                <a:solidFill>
                  <a:srgbClr val="ED8B00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63713" indent="-239713">
              <a:buFont typeface="Arial" pitchFamily="34" charset="0"/>
              <a:buChar char="-"/>
              <a:defRPr lang="fr-FR" sz="2000" b="0" i="0" u="none" strike="noStrike" kern="120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416175" indent="-360363"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>
              <a:buFont typeface="Arial" pitchFamily="34" charset="0"/>
              <a:buChar char="-"/>
              <a:defRPr lang="fr-FR" sz="2000" b="0" i="0" u="none" strike="noStrike" kern="1200" baseline="0" dirty="0" smtClean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>
              <a:buFont typeface="Arial" pitchFamily="34" charset="0"/>
              <a:buChar char="-"/>
              <a:defRPr lang="fr-FR" sz="2000" b="0" i="0" u="none" strike="noStrike" kern="1200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5737225" y="7180263"/>
            <a:ext cx="4343400" cy="381000"/>
          </a:xfrm>
          <a:prstGeom prst="rect">
            <a:avLst/>
          </a:prstGeom>
          <a:solidFill>
            <a:srgbClr val="ED8B00"/>
          </a:solidFill>
          <a:ln w="9525">
            <a:noFill/>
            <a:miter lim="800000"/>
            <a:headEnd/>
            <a:tailEnd/>
          </a:ln>
        </p:spPr>
        <p:txBody>
          <a:bodyPr lIns="90000" tIns="46800" rIns="90000" bIns="46800"/>
          <a:lstStyle/>
          <a:p>
            <a:pPr>
              <a:buSzPct val="45000"/>
              <a:buFont typeface="Wingdings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</a:pPr>
            <a:r>
              <a:rPr lang="fr-FR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027" name="Oval 5"/>
          <p:cNvSpPr>
            <a:spLocks noChangeArrowheads="1"/>
          </p:cNvSpPr>
          <p:nvPr/>
        </p:nvSpPr>
        <p:spPr bwMode="auto">
          <a:xfrm>
            <a:off x="8748713" y="7026275"/>
            <a:ext cx="280987" cy="280988"/>
          </a:xfrm>
          <a:prstGeom prst="ellipse">
            <a:avLst/>
          </a:prstGeom>
          <a:solidFill>
            <a:srgbClr val="8E9FB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8" name="Oval 6"/>
          <p:cNvSpPr>
            <a:spLocks noChangeArrowheads="1"/>
          </p:cNvSpPr>
          <p:nvPr/>
        </p:nvSpPr>
        <p:spPr bwMode="auto">
          <a:xfrm>
            <a:off x="9197975" y="7026275"/>
            <a:ext cx="280988" cy="280988"/>
          </a:xfrm>
          <a:prstGeom prst="ellipse">
            <a:avLst/>
          </a:prstGeom>
          <a:solidFill>
            <a:srgbClr val="C4D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29" name="Oval 7"/>
          <p:cNvSpPr>
            <a:spLocks noChangeArrowheads="1"/>
          </p:cNvSpPr>
          <p:nvPr/>
        </p:nvSpPr>
        <p:spPr bwMode="auto">
          <a:xfrm>
            <a:off x="9647238" y="7026275"/>
            <a:ext cx="280987" cy="280988"/>
          </a:xfrm>
          <a:prstGeom prst="ellipse">
            <a:avLst/>
          </a:prstGeom>
          <a:solidFill>
            <a:srgbClr val="B86125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792163" y="71438"/>
            <a:ext cx="9072562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0803" tIns="50402" rIns="100803" bIns="5040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832475" y="7272338"/>
            <a:ext cx="2897188" cy="2413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fr-FR" sz="1000">
                <a:solidFill>
                  <a:schemeClr val="bg1"/>
                </a:solidFill>
                <a:cs typeface="Arial" pitchFamily="34" charset="0"/>
              </a:rPr>
              <a:t>Parc national des Cévennes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9690100" y="7073900"/>
            <a:ext cx="192088" cy="184150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algn="ctr"/>
            <a:fld id="{362E0F08-6DEA-4372-862B-A1BC8B60A192}" type="slidenum">
              <a:rPr lang="fr-FR" sz="1200">
                <a:solidFill>
                  <a:srgbClr val="FFFFFF"/>
                </a:solidFill>
                <a:cs typeface="Arial" pitchFamily="34" charset="0"/>
              </a:rPr>
              <a:pPr algn="ctr"/>
              <a:t>‹N°›</a:t>
            </a:fld>
            <a:endParaRPr lang="fr-FR" sz="1200">
              <a:solidFill>
                <a:srgbClr val="FFFFFF"/>
              </a:solidFill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</p:sldLayoutIdLst>
  <p:txStyles>
    <p:titleStyle>
      <a:lvl1pPr algn="l" defTabSz="1006475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2pPr>
      <a:lvl3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3pPr>
      <a:lvl4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4pPr>
      <a:lvl5pPr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ED8B00"/>
          </a:solidFill>
          <a:latin typeface="Arial" pitchFamily="34" charset="0"/>
          <a:ea typeface="ＭＳ Ｐゴシック" charset="0"/>
          <a:cs typeface="Arial" pitchFamily="34" charset="0"/>
        </a:defRPr>
      </a:lvl5pPr>
      <a:lvl6pPr marL="4572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6pPr>
      <a:lvl7pPr marL="9144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7pPr>
      <a:lvl8pPr marL="13716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8pPr>
      <a:lvl9pPr marL="1828800" algn="l" defTabSz="1006475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8A1B61"/>
          </a:solidFill>
          <a:latin typeface="Arial" pitchFamily="34" charset="0"/>
          <a:cs typeface="Arial" pitchFamily="34" charset="0"/>
        </a:defRPr>
      </a:lvl9pPr>
    </p:titleStyle>
    <p:bodyStyle>
      <a:lvl1pPr marL="377825" indent="-3778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b="1" kern="1200">
          <a:solidFill>
            <a:srgbClr val="8A1B61"/>
          </a:solidFill>
          <a:latin typeface="Arial" pitchFamily="34" charset="0"/>
          <a:ea typeface="ＭＳ Ｐゴシック" charset="0"/>
          <a:cs typeface="Arial" pitchFamily="34" charset="0"/>
        </a:defRPr>
      </a:lvl1pPr>
      <a:lvl2pPr marL="817563" indent="-3143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&gt;"/>
        <a:defRPr sz="2200" kern="1200">
          <a:solidFill>
            <a:srgbClr val="716135"/>
          </a:solidFill>
          <a:latin typeface="Arial" pitchFamily="34" charset="0"/>
          <a:ea typeface="Arial" charset="0"/>
          <a:cs typeface="Arial" pitchFamily="34" charset="0"/>
        </a:defRPr>
      </a:lvl2pPr>
      <a:lvl3pPr marL="1258888" indent="-2508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763713" indent="-250825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471738" indent="-457200" algn="l" defTabSz="100647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772095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6112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80130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4147" indent="-252009" algn="l" defTabSz="1008035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017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8035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52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6069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0086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4104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8121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2138" algn="l" defTabSz="100803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3238" y="2160588"/>
            <a:ext cx="9072562" cy="1263650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Paysages nocturnes cévenols</a:t>
            </a:r>
            <a:endParaRPr dirty="0"/>
          </a:p>
        </p:txBody>
      </p:sp>
      <p:sp>
        <p:nvSpPr>
          <p:cNvPr id="6146" name="Sous-titre 2"/>
          <p:cNvSpPr>
            <a:spLocks noGrp="1"/>
          </p:cNvSpPr>
          <p:nvPr>
            <p:ph type="subTitle" idx="1"/>
          </p:nvPr>
        </p:nvSpPr>
        <p:spPr bwMode="auto">
          <a:xfrm>
            <a:off x="503238" y="3779838"/>
            <a:ext cx="9072562" cy="1079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fr-FR" dirty="0" smtClean="0">
                <a:ea typeface="ＭＳ Ｐゴシック" pitchFamily="34" charset="-128"/>
              </a:rPr>
              <a:t>L’autre moitié du Parc se révèle à la tombée de la nuit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Le fagea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flipH="1">
            <a:off x="1006590" y="396255"/>
            <a:ext cx="9074035" cy="6048596"/>
          </a:xfrm>
        </p:spPr>
      </p:pic>
      <p:pic>
        <p:nvPicPr>
          <p:cNvPr id="5" name="Espace réservé du contenu 3" descr="2C_VENUS_VOIELACTEE_ISPAGNAC_12_02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25836" y="996759"/>
            <a:ext cx="8619384" cy="5736200"/>
          </a:xfrm>
          <a:prstGeom prst="rect">
            <a:avLst/>
          </a:prstGeom>
        </p:spPr>
      </p:pic>
      <p:pic>
        <p:nvPicPr>
          <p:cNvPr id="6" name="Image 5" descr="8C_OBS_METEO_AIGOUAL_12.01.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7784" y="0"/>
            <a:ext cx="9536087" cy="7561263"/>
          </a:xfrm>
          <a:prstGeom prst="rect">
            <a:avLst/>
          </a:prstGeom>
        </p:spPr>
      </p:pic>
      <p:pic>
        <p:nvPicPr>
          <p:cNvPr id="7" name="Image 6" descr="16C galax Pises 04.05.14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837565"/>
            <a:ext cx="10080625" cy="6723698"/>
          </a:xfrm>
          <a:prstGeom prst="rect">
            <a:avLst/>
          </a:prstGeom>
        </p:spPr>
      </p:pic>
      <p:pic>
        <p:nvPicPr>
          <p:cNvPr id="9" name="Image 8" descr="12C_MAQUIS WAY_ COL DU PAS_21.09.1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852956" cy="7561263"/>
          </a:xfrm>
          <a:prstGeom prst="rect">
            <a:avLst/>
          </a:prstGeom>
        </p:spPr>
      </p:pic>
      <p:pic>
        <p:nvPicPr>
          <p:cNvPr id="8" name="Image 7" descr="9C_VOIE_LACTEE_PISES_04.09.1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15976" y="0"/>
            <a:ext cx="5535796" cy="75612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prise de conscience progressive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1972</a:t>
            </a:r>
          </a:p>
          <a:p>
            <a:pPr lvl="1"/>
            <a:r>
              <a:rPr lang="fr-FR" dirty="0" smtClean="0"/>
              <a:t>1ères actions publiques de réduction des éclairages publics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1980</a:t>
            </a:r>
          </a:p>
          <a:p>
            <a:pPr lvl="1"/>
            <a:r>
              <a:rPr lang="fr-FR" dirty="0" smtClean="0"/>
              <a:t>création de l’International </a:t>
            </a:r>
            <a:r>
              <a:rPr lang="fr-FR" dirty="0" err="1" smtClean="0"/>
              <a:t>Dark</a:t>
            </a:r>
            <a:r>
              <a:rPr lang="fr-FR" dirty="0" smtClean="0"/>
              <a:t>-</a:t>
            </a:r>
            <a:r>
              <a:rPr lang="fr-FR" dirty="0" err="1" smtClean="0"/>
              <a:t>sky</a:t>
            </a:r>
            <a:r>
              <a:rPr lang="fr-FR" dirty="0" smtClean="0"/>
              <a:t> Association (IDA)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1998</a:t>
            </a:r>
          </a:p>
          <a:p>
            <a:pPr lvl="1"/>
            <a:r>
              <a:rPr lang="fr-FR" dirty="0" smtClean="0"/>
              <a:t>création à Rodez de l’Association nationale pour la protection du ciel et de l’environnement nocturnes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2013</a:t>
            </a:r>
          </a:p>
          <a:p>
            <a:pPr lvl="1"/>
            <a:r>
              <a:rPr lang="fr-FR" dirty="0" smtClean="0"/>
              <a:t>1</a:t>
            </a:r>
            <a:r>
              <a:rPr lang="fr-FR" baseline="30000" dirty="0" smtClean="0"/>
              <a:t>ère</a:t>
            </a:r>
            <a:r>
              <a:rPr lang="fr-FR" dirty="0" smtClean="0"/>
              <a:t> Réserve internationale de ciel étoilé en Europe et en France au Pic du Midi avec le Parc national des Pyrénées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reconnaissance législative récente    </a:t>
            </a:r>
            <a:r>
              <a:rPr lang="fr-FR" sz="2000" b="0" dirty="0" smtClean="0"/>
              <a:t>1/2</a:t>
            </a:r>
            <a:endParaRPr lang="fr-FR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439999"/>
            <a:ext cx="9180000" cy="5652999"/>
          </a:xfrm>
        </p:spPr>
        <p:txBody>
          <a:bodyPr/>
          <a:lstStyle/>
          <a:p>
            <a:r>
              <a:rPr lang="fr-FR" dirty="0" smtClean="0"/>
              <a:t>Lois Grenelle I &amp; II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« Les </a:t>
            </a:r>
            <a:r>
              <a:rPr lang="fr-FR" dirty="0"/>
              <a:t>émissions de lumière artificielle (…) feront l'objet de mesures de prévention, de suppression ou de </a:t>
            </a:r>
            <a:r>
              <a:rPr lang="fr-FR" dirty="0" smtClean="0"/>
              <a:t>limitation »</a:t>
            </a:r>
          </a:p>
          <a:p>
            <a:pPr lvl="1"/>
            <a:endParaRPr lang="fr-FR" dirty="0" smtClean="0"/>
          </a:p>
          <a:p>
            <a:pPr lvl="1"/>
            <a:r>
              <a:rPr lang="fr-FR" dirty="0" smtClean="0"/>
              <a:t>Inscription </a:t>
            </a:r>
            <a:r>
              <a:rPr lang="fr-FR" dirty="0"/>
              <a:t>des pollutions lumineuses dans le code de </a:t>
            </a:r>
            <a:r>
              <a:rPr lang="fr-FR" dirty="0" smtClean="0"/>
              <a:t>l’environnement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reconnaissance législative récente       </a:t>
            </a:r>
            <a:r>
              <a:rPr lang="fr-FR" sz="2000" b="0" dirty="0" smtClean="0"/>
              <a:t>2/2</a:t>
            </a:r>
            <a:endParaRPr lang="fr-FR" b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Loi pour la reconquête de la biodiversité, de la nature et des paysages (20/07/16</a:t>
            </a:r>
            <a:r>
              <a:rPr lang="fr-FR" dirty="0" smtClean="0"/>
              <a:t>)</a:t>
            </a:r>
          </a:p>
          <a:p>
            <a:endParaRPr lang="fr-FR" dirty="0"/>
          </a:p>
          <a:p>
            <a:pPr lvl="1"/>
            <a:r>
              <a:rPr lang="fr-FR" dirty="0"/>
              <a:t>Paysages nocturnes : patrimoine commun de la </a:t>
            </a:r>
            <a:r>
              <a:rPr lang="fr-FR" dirty="0" smtClean="0"/>
              <a:t>nation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Le devoir de chacun de veiller à la sauvegarde et la protection de l’environnement </a:t>
            </a:r>
            <a:r>
              <a:rPr lang="fr-FR" dirty="0" smtClean="0"/>
              <a:t>nocturne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Intégration de la trame nocturne dans la gestion des continuités </a:t>
            </a:r>
            <a:r>
              <a:rPr lang="fr-FR" dirty="0" smtClean="0"/>
              <a:t>écologiques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La qualité de paysages est liée à la prévention des nuisances lumineuses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Paysages nocturnes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1188343"/>
            <a:ext cx="9180000" cy="5651657"/>
          </a:xfrm>
        </p:spPr>
        <p:txBody>
          <a:bodyPr/>
          <a:lstStyle/>
          <a:p>
            <a:r>
              <a:rPr lang="fr-FR" dirty="0" smtClean="0"/>
              <a:t>Une richesse méconnue car oubliée</a:t>
            </a:r>
          </a:p>
          <a:p>
            <a:endParaRPr lang="fr-FR" dirty="0"/>
          </a:p>
          <a:p>
            <a:r>
              <a:rPr lang="fr-FR" dirty="0"/>
              <a:t>Nouvelle ressource de développement à préserver et à </a:t>
            </a:r>
            <a:r>
              <a:rPr lang="fr-FR" dirty="0" smtClean="0"/>
              <a:t>valoriser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Offrir aux habitants une qualité de vie sous les étoiles</a:t>
            </a:r>
          </a:p>
          <a:p>
            <a:pPr lvl="1"/>
            <a:endParaRPr lang="fr-FR" sz="1400" dirty="0" smtClean="0"/>
          </a:p>
          <a:p>
            <a:pPr lvl="1"/>
            <a:r>
              <a:rPr lang="fr-FR" dirty="0" smtClean="0"/>
              <a:t>Attirer des publics urbains en quête de territoires préservés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Intégrer cette dimension dans le montage de produits touristiques </a:t>
            </a:r>
          </a:p>
          <a:p>
            <a:endParaRPr lang="fr-FR" dirty="0" smtClean="0"/>
          </a:p>
          <a:p>
            <a:pPr lvl="1"/>
            <a:r>
              <a:rPr lang="fr-FR" dirty="0" smtClean="0"/>
              <a:t>Hébergeurs proposant des activités ou des points d’observation</a:t>
            </a:r>
          </a:p>
          <a:p>
            <a:pPr lvl="1"/>
            <a:endParaRPr lang="fr-FR" sz="1400" dirty="0" smtClean="0"/>
          </a:p>
          <a:p>
            <a:pPr lvl="1"/>
            <a:r>
              <a:rPr lang="fr-FR" dirty="0" smtClean="0"/>
              <a:t>Définir une offre d’</a:t>
            </a:r>
            <a:r>
              <a:rPr lang="fr-FR" dirty="0" err="1" smtClean="0"/>
              <a:t>astro</a:t>
            </a:r>
            <a:r>
              <a:rPr lang="fr-FR" dirty="0" smtClean="0"/>
              <a:t>-tourisme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94963" cy="759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Démarche RICE et financements FEDER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Eté 2016 : 1ère campagne de mesure de la qualité du ciel étoilé</a:t>
            </a:r>
          </a:p>
          <a:p>
            <a:pPr lvl="1"/>
            <a:r>
              <a:rPr lang="fr-FR" dirty="0" smtClean="0">
                <a:sym typeface="Wingdings" pitchFamily="2" charset="2"/>
              </a:rPr>
              <a:t>des </a:t>
            </a:r>
            <a:r>
              <a:rPr lang="fr-FR" dirty="0">
                <a:sym typeface="Wingdings" pitchFamily="2" charset="2"/>
              </a:rPr>
              <a:t>valeurs comprises entre 21,2 et 21,8 compatibles avec l’échelon Argent de l’IDA</a:t>
            </a:r>
          </a:p>
          <a:p>
            <a:endParaRPr lang="fr-FR" dirty="0" smtClean="0"/>
          </a:p>
          <a:p>
            <a:r>
              <a:rPr lang="fr-FR" dirty="0" smtClean="0"/>
              <a:t>7 août 2016 : </a:t>
            </a:r>
            <a:r>
              <a:rPr lang="fr-FR" dirty="0"/>
              <a:t>lancement officiel de la candidature au label RICE sous le haut patronage de Barbara POMPILI </a:t>
            </a:r>
            <a:endParaRPr lang="fr-FR" dirty="0" smtClean="0"/>
          </a:p>
          <a:p>
            <a:pPr lvl="1"/>
            <a:r>
              <a:rPr lang="fr-FR" dirty="0" smtClean="0"/>
              <a:t>signature de la convention PNC-SDEE48-SMEG30</a:t>
            </a:r>
          </a:p>
          <a:p>
            <a:endParaRPr lang="fr-FR" dirty="0" smtClean="0"/>
          </a:p>
          <a:p>
            <a:r>
              <a:rPr lang="fr-FR" dirty="0" smtClean="0"/>
              <a:t>Janvier 2017 : nouvel appel à projets sur fonds FEDER</a:t>
            </a:r>
          </a:p>
          <a:p>
            <a:endParaRPr lang="fr-FR" dirty="0"/>
          </a:p>
          <a:p>
            <a:r>
              <a:rPr lang="fr-FR" dirty="0" smtClean="0"/>
              <a:t>Automne 2017</a:t>
            </a:r>
            <a:endParaRPr lang="fr-FR" dirty="0"/>
          </a:p>
          <a:p>
            <a:pPr lvl="1"/>
            <a:r>
              <a:rPr lang="fr-FR" dirty="0" smtClean="0"/>
              <a:t>Dépôt de la candidature du territoire au label RICE</a:t>
            </a:r>
            <a:endParaRPr lang="fr-FR" dirty="0"/>
          </a:p>
          <a:p>
            <a:pPr lvl="1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20000" y="756295"/>
            <a:ext cx="9180000" cy="6083705"/>
          </a:xfrm>
        </p:spPr>
        <p:txBody>
          <a:bodyPr/>
          <a:lstStyle/>
          <a:p>
            <a:pPr>
              <a:buNone/>
            </a:pPr>
            <a:r>
              <a:rPr lang="fr-FR" sz="3200" b="0" dirty="0" smtClean="0"/>
              <a:t>	Le </a:t>
            </a:r>
            <a:r>
              <a:rPr lang="fr-FR" sz="3200" b="0" dirty="0"/>
              <a:t>« ciel étoilé » est l’icône médiatique des « paysages nocturnes » qui ne s’y résument </a:t>
            </a:r>
            <a:r>
              <a:rPr lang="fr-FR" sz="3200" b="0" dirty="0" smtClean="0"/>
              <a:t>pas…</a:t>
            </a:r>
            <a:endParaRPr lang="fr-FR" sz="3200" b="0" dirty="0"/>
          </a:p>
        </p:txBody>
      </p:sp>
      <p:pic>
        <p:nvPicPr>
          <p:cNvPr id="7" name="Image 6" descr="20160608-VoielacteelacdesPises-GCANNAT-1-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76879"/>
            <a:ext cx="5760640" cy="5184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C - diapora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PNC - diaporama</Template>
  <TotalTime>163</TotalTime>
  <Words>287</Words>
  <Application>Microsoft Office PowerPoint</Application>
  <PresentationFormat>Personnalisé</PresentationFormat>
  <Paragraphs>56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PNC - diaporama</vt:lpstr>
      <vt:lpstr>Paysages nocturnes cévenols</vt:lpstr>
      <vt:lpstr>Diapositive 2</vt:lpstr>
      <vt:lpstr>Une prise de conscience progressive</vt:lpstr>
      <vt:lpstr>Une reconnaissance législative récente    1/2</vt:lpstr>
      <vt:lpstr>Une reconnaissance législative récente       2/2</vt:lpstr>
      <vt:lpstr>Paysages nocturnes</vt:lpstr>
      <vt:lpstr>Diapositive 7</vt:lpstr>
      <vt:lpstr>Démarche RICE et financements FEDER</vt:lpstr>
      <vt:lpstr>Diapositive 9</vt:lpstr>
    </vt:vector>
  </TitlesOfParts>
  <Company>HP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Paysages nocturnes cévenols</dc:title>
  <dc:creator>Wojtaszak</dc:creator>
  <cp:lastModifiedBy>Vambairgue</cp:lastModifiedBy>
  <cp:revision>18</cp:revision>
  <dcterms:created xsi:type="dcterms:W3CDTF">2016-11-03T08:54:56Z</dcterms:created>
  <dcterms:modified xsi:type="dcterms:W3CDTF">2017-12-06T10:04:48Z</dcterms:modified>
</cp:coreProperties>
</file>